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3"/>
    <p:sldId id="261" r:id="rId4"/>
    <p:sldId id="277" r:id="rId5"/>
    <p:sldId id="294" r:id="rId6"/>
    <p:sldId id="295" r:id="rId7"/>
    <p:sldId id="296" r:id="rId8"/>
    <p:sldId id="285" r:id="rId9"/>
    <p:sldId id="278" r:id="rId10"/>
    <p:sldId id="279" r:id="rId11"/>
    <p:sldId id="270" r:id="rId12"/>
    <p:sldId id="271" r:id="rId13"/>
  </p:sldIdLst>
  <p:sldSz cx="9903460" cy="685800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yiness" initials="h" lastIdx="1" clrIdx="0"/>
  <p:cmAuthor id="2" name="msi" initials="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11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58585" y="1279525"/>
            <a:ext cx="498848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96265" y="901065"/>
            <a:ext cx="8676640" cy="2447925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96900" y="4388485"/>
            <a:ext cx="8736330" cy="929005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80873" y="551543"/>
            <a:ext cx="854185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505" y="6176645"/>
            <a:ext cx="9695815" cy="544830"/>
          </a:xfrm>
        </p:spPr>
        <p:txBody>
          <a:bodyPr lIns="0" tIns="0" rIns="0" bIns="0" anchor="t" anchorCtr="0">
            <a:normAutofit/>
          </a:bodyPr>
          <a:lstStyle>
            <a:lvl1pPr algn="r">
              <a:defRPr sz="4400" b="0"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505" y="179070"/>
            <a:ext cx="9695180" cy="5917565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2pPr>
            <a:lvl3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3pPr>
            <a:lvl4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4pPr>
            <a:lvl5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84060" y="0"/>
            <a:ext cx="28194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14" y="3751117"/>
            <a:ext cx="5947318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14" y="4610028"/>
            <a:ext cx="5947318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129" y="258445"/>
            <a:ext cx="854185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6129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8954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365125"/>
            <a:ext cx="854185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62" y="1744961"/>
            <a:ext cx="41896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62" y="2615609"/>
            <a:ext cx="41896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698" y="1744961"/>
            <a:ext cx="4210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698" y="2615609"/>
            <a:ext cx="421032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0873" y="2766219"/>
            <a:ext cx="854185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5355" y="127000"/>
            <a:ext cx="3383405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10980" y="766354"/>
            <a:ext cx="4725472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9481" y="2057400"/>
            <a:ext cx="3383405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80459" y="365125"/>
            <a:ext cx="1242268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73" y="365125"/>
            <a:ext cx="721321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59080" y="264160"/>
            <a:ext cx="9385935" cy="532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9715" y="922655"/>
            <a:ext cx="9385300" cy="5798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slide" Target="slide10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t>04</a:t>
            </a:r>
            <a:r>
              <a:rPr lang="en-US"/>
              <a:t>  </a:t>
            </a:r>
            <a:r>
              <a:t>10/01</a:t>
            </a:r>
            <a:br/>
            <a:r>
              <a:rPr sz="4890"/>
              <a:t>人際互動品質決定自我的幸福感</a:t>
            </a:r>
            <a:endParaRPr sz="489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TW" altLang="zh-CN"/>
              <a:t>說明</a:t>
            </a:r>
            <a:endParaRPr lang="zh-TW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課程結束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en-US"/>
              <a:t>請將個人編號，補寫進用「筆」寫上自己的姓名與組別之後，再將個人的名牌裝好。</a:t>
            </a:r>
            <a:endParaRPr lang="zh-TW" altLang="en-US"/>
          </a:p>
          <a:p>
            <a:r>
              <a:rPr lang="zh-TW" altLang="en-US"/>
              <a:t>各人心得己寫完的同學，請將名牌與心得委託給仍在寫的同學集中後就可以先行下課。</a:t>
            </a:r>
            <a:endParaRPr lang="zh-TW" altLang="en-US"/>
          </a:p>
          <a:p>
            <a:r>
              <a:rPr lang="zh-TW" altLang="en-US"/>
              <a:t>各組最後一名同學請將全組的心得報告、名牌依編號集中收集後，再依組別交予老師。</a:t>
            </a:r>
            <a:endParaRPr lang="zh-TW" altLang="en-US"/>
          </a:p>
          <a:p>
            <a:r>
              <a:rPr lang="zh-TW" altLang="en-US"/>
              <a:t>每次上課時，請領取各組名牌後，再請組員們別在自己的身上。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課程目錄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>
                <a:hlinkClick r:id="rId1" action="ppaction://hlinksldjump"/>
              </a:rPr>
              <a:t>課程開始</a:t>
            </a:r>
            <a:endParaRPr lang="zh-TW" altLang="zh-CN"/>
          </a:p>
          <a:p>
            <a:r>
              <a:rPr lang="zh-TW" altLang="zh-CN"/>
              <a:t>建立正向人際互動的自信</a:t>
            </a:r>
            <a:r>
              <a:rPr lang="en-US" altLang="zh-TW"/>
              <a:t>-</a:t>
            </a:r>
            <a:r>
              <a:rPr lang="zh-TW" altLang="en-US">
                <a:hlinkClick r:id="rId2" action="ppaction://hlinksldjump"/>
              </a:rPr>
              <a:t>青蛙與呱</a:t>
            </a:r>
            <a:endParaRPr lang="zh-TW" altLang="zh-CN"/>
          </a:p>
          <a:p>
            <a:r>
              <a:rPr lang="zh-TW" altLang="zh-CN"/>
              <a:t>人際互動品質決定自我的幸福感</a:t>
            </a:r>
            <a:r>
              <a:rPr lang="en-US" altLang="zh-TW"/>
              <a:t>-</a:t>
            </a:r>
            <a:r>
              <a:rPr lang="en-US" altLang="zh-TW">
                <a:hlinkClick r:id="rId3" tooltip="" action="ppaction://hlinksldjump"/>
              </a:rPr>
              <a:t>同心走路20步</a:t>
            </a:r>
            <a:endParaRPr lang="en-US" altLang="zh-TW"/>
          </a:p>
          <a:p>
            <a:r>
              <a:rPr lang="zh-TW" altLang="zh-CN"/>
              <a:t>人際互動品質決定自我的幸福感-</a:t>
            </a:r>
            <a:r>
              <a:rPr lang="zh-TW" altLang="zh-CN">
                <a:hlinkClick r:id="rId4" action="ppaction://hlinksldjump"/>
              </a:rPr>
              <a:t>幸福金星反饋</a:t>
            </a:r>
            <a:endParaRPr lang="zh-TW" altLang="zh-CN"/>
          </a:p>
          <a:p>
            <a:r>
              <a:rPr lang="zh-TW" altLang="zh-CN">
                <a:hlinkClick r:id="rId5" action="ppaction://hlinksldjump"/>
              </a:rPr>
              <a:t>討論課外實踐課程的點子</a:t>
            </a:r>
            <a:endParaRPr lang="zh-TW" altLang="zh-CN"/>
          </a:p>
          <a:p>
            <a:r>
              <a:rPr lang="zh-TW" altLang="zh-CN">
                <a:hlinkClick r:id="rId6" action="ppaction://hlinksldjump"/>
              </a:rPr>
              <a:t>個人課程心得書寫(發現、啟發、詮譯)</a:t>
            </a:r>
            <a:endParaRPr lang="zh-TW" altLang="zh-CN"/>
          </a:p>
          <a:p>
            <a:r>
              <a:rPr lang="zh-TW" altLang="zh-CN">
                <a:hlinkClick r:id="rId7" action="ppaction://hlinksldjump"/>
              </a:rPr>
              <a:t>課程結束</a:t>
            </a:r>
            <a:endParaRPr lang="zh-TW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課程開始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請</a:t>
            </a:r>
            <a:r>
              <a:rPr lang="zh-TW" altLang="zh-CN"/>
              <a:t>先</a:t>
            </a:r>
            <a:r>
              <a:rPr lang="zh-CN" altLang="en-US"/>
              <a:t>領取各組名牌，再請組員們別在自己的身上。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建立正向人際互動的自信-青蛙與呱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31770" y="179070"/>
            <a:ext cx="4438015" cy="591756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 sz="3555"/>
              <a:t>人際互動品質決定自我的幸福感-同心走路20步</a:t>
            </a:r>
            <a:endParaRPr lang="zh-CN" altLang="en-US" sz="3555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555" y="251460"/>
            <a:ext cx="8641080" cy="57550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 sz="3555"/>
              <a:t>人際互動品質決定自我的幸福感-幸福金星反饋</a:t>
            </a:r>
            <a:endParaRPr lang="zh-CN" altLang="en-US" sz="3555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279015" y="0"/>
            <a:ext cx="5344160" cy="609282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討論課外實踐課程的點子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>
                <a:sym typeface="+mn-ea"/>
              </a:rPr>
              <a:t>10/29	正向人際的實踐-助人A </a:t>
            </a:r>
            <a:r>
              <a:rPr lang="en-US" altLang="zh-CN">
                <a:sym typeface="+mn-ea"/>
              </a:rPr>
              <a:t>&amp;</a:t>
            </a:r>
            <a:r>
              <a:rPr lang="zh-CN" altLang="en-US">
                <a:sym typeface="+mn-ea"/>
              </a:rPr>
              <a:t> 11/12	正向人際的實踐-助人B </a:t>
            </a:r>
            <a:r>
              <a:rPr lang="en-US" altLang="zh-CN">
                <a:sym typeface="+mn-ea"/>
              </a:rPr>
              <a:t>  </a:t>
            </a:r>
            <a:r>
              <a:rPr lang="zh-TW" altLang="en-US">
                <a:sym typeface="+mn-ea"/>
              </a:rPr>
              <a:t>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TW" altLang="zh-CN">
                <a:sym typeface="+mn-ea"/>
              </a:rPr>
              <a:t>』</a:t>
            </a:r>
            <a:endParaRPr lang="zh-TW" altLang="zh-CN"/>
          </a:p>
          <a:p>
            <a:pPr lvl="1"/>
            <a:r>
              <a:rPr lang="zh-CN" altLang="en-US">
                <a:sym typeface="+mn-ea"/>
              </a:rPr>
              <a:t>實作課程，可在這天以前先進行</a:t>
            </a:r>
            <a:r>
              <a:rPr lang="zh-TW" altLang="zh-CN">
                <a:sym typeface="+mn-ea"/>
              </a:rPr>
              <a:t>。</a:t>
            </a:r>
            <a:r>
              <a:rPr lang="x-none" altLang="zh-TW">
                <a:sym typeface="+mn-ea"/>
              </a:rPr>
              <a:t>(</a:t>
            </a:r>
            <a:r>
              <a:rPr lang="zh-TW" altLang="x-none">
                <a:sym typeface="+mn-ea"/>
              </a:rPr>
              <a:t>全組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請在11/19日交全組的助人經驗報告</a:t>
            </a:r>
            <a:r>
              <a:rPr lang="zh-TW" altLang="zh-CN">
                <a:sym typeface="+mn-ea"/>
              </a:rPr>
              <a:t>。</a:t>
            </a:r>
            <a:r>
              <a:rPr lang="en-US" altLang="zh-TW">
                <a:sym typeface="+mn-ea"/>
              </a:rPr>
              <a:t>(</a:t>
            </a:r>
            <a:r>
              <a:rPr lang="zh-TW" altLang="en-US">
                <a:sym typeface="+mn-ea"/>
              </a:rPr>
              <a:t>每人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0"/>
            <a:r>
              <a:rPr lang="zh-CN" altLang="en-US">
                <a:sym typeface="+mn-ea"/>
              </a:rPr>
              <a:t>12/31	體驗休閒活動帶來的正向情緒 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CN" altLang="en-US">
                <a:sym typeface="+mn-ea"/>
              </a:rPr>
              <a:t>』 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實作課程，可在這天以前先進行。(全組)</a:t>
            </a:r>
            <a:endParaRPr lang="zh-CN" altLang="en-US">
              <a:sym typeface="+mn-ea"/>
            </a:endParaRPr>
          </a:p>
          <a:p>
            <a:pPr lvl="1"/>
            <a:r>
              <a:rPr lang="zh-CN" altLang="en-US">
                <a:sym typeface="+mn-ea"/>
              </a:rPr>
              <a:t>請在這天以前交全組休閒經驗報告</a:t>
            </a:r>
            <a:r>
              <a:rPr lang="zh-TW" altLang="zh-CN">
                <a:sym typeface="+mn-ea"/>
              </a:rPr>
              <a:t>。(每人)</a:t>
            </a:r>
            <a:endParaRPr lang="zh-TW" altLang="zh-CN"/>
          </a:p>
          <a:p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TW" altLang="zh-CN">
                <a:sym typeface="+mn-ea"/>
              </a:rPr>
              <a:t>頁首請先註明「組別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編號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姓名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課程表現自評分」</a:t>
            </a:r>
            <a:endParaRPr lang="zh-TW" altLang="en-US"/>
          </a:p>
          <a:p>
            <a:pPr lvl="1"/>
            <a:r>
              <a:rPr lang="zh-CN" altLang="en-US">
                <a:sym typeface="+mn-ea"/>
              </a:rPr>
              <a:t>課程表現自評分</a:t>
            </a:r>
            <a:endParaRPr lang="zh-CN" altLang="en-US"/>
          </a:p>
          <a:p>
            <a:pPr lvl="2"/>
            <a:r>
              <a:rPr lang="zh-TW" altLang="zh-CN">
                <a:sym typeface="+mn-ea"/>
              </a:rPr>
              <a:t>評估自己本課程的表現情況</a:t>
            </a:r>
            <a:endParaRPr lang="zh-TW" altLang="zh-CN"/>
          </a:p>
          <a:p>
            <a:pPr lvl="2"/>
            <a:r>
              <a:rPr lang="zh-TW" altLang="zh-CN">
                <a:sym typeface="+mn-ea"/>
              </a:rPr>
              <a:t>最高</a:t>
            </a:r>
            <a:r>
              <a:rPr lang="en-US" altLang="zh-TW">
                <a:sym typeface="+mn-ea"/>
              </a:rPr>
              <a:t>10</a:t>
            </a:r>
            <a:r>
              <a:rPr lang="zh-TW" altLang="en-US">
                <a:sym typeface="+mn-ea"/>
              </a:rPr>
              <a:t>分，最低</a:t>
            </a:r>
            <a:r>
              <a:rPr lang="en-US" altLang="zh-TW">
                <a:sym typeface="+mn-ea"/>
              </a:rPr>
              <a:t>1</a:t>
            </a:r>
            <a:r>
              <a:rPr lang="zh-TW" altLang="en-US">
                <a:sym typeface="+mn-ea"/>
              </a:rPr>
              <a:t>分</a:t>
            </a:r>
            <a:endParaRPr lang="zh-CN" altLang="en-US"/>
          </a:p>
          <a:p>
            <a:r>
              <a:rPr lang="zh-TW" altLang="zh-CN"/>
              <a:t>忘了帶紙的同學，下次</a:t>
            </a:r>
            <a:r>
              <a:rPr lang="zh-CN" altLang="en-US"/>
              <a:t>請自備A4白紙</a:t>
            </a:r>
            <a:r>
              <a:rPr lang="zh-TW" altLang="zh-CN"/>
              <a:t>。</a:t>
            </a:r>
            <a:endParaRPr lang="zh-TW" altLang="zh-CN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72410" y="171450"/>
            <a:ext cx="4359275" cy="58413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p>
            <a:pPr algn="l"/>
            <a:r>
              <a:rPr lang="zh-CN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組別-編號-姓名-課程表現自評分</a:t>
            </a:r>
            <a:endParaRPr lang="zh-CN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5505" y="2538095"/>
            <a:ext cx="32023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心得書寫(發現、啟發、詮譯)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WPS 演示</Application>
  <PresentationFormat>宽屏</PresentationFormat>
  <Paragraphs>71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SimSun</vt:lpstr>
      <vt:lpstr>Wingdings</vt:lpstr>
      <vt:lpstr>微軟正黑體</vt:lpstr>
      <vt:lpstr>Times New Roman</vt:lpstr>
      <vt:lpstr>DFKai-SB</vt:lpstr>
      <vt:lpstr>Microsoft YaHei</vt:lpstr>
      <vt:lpstr>Droid Sans Fallback</vt:lpstr>
      <vt:lpstr>SimSun</vt:lpstr>
      <vt:lpstr>Arial Unicode MS</vt:lpstr>
      <vt:lpstr>Office 主题​​</vt:lpstr>
      <vt:lpstr>04  10/01 人際互動品質決定自我的幸福感</vt:lpstr>
      <vt:lpstr>課程目錄</vt:lpstr>
      <vt:lpstr>課程開始</vt:lpstr>
      <vt:lpstr>建立正向人際互動的自信-青蛙與呱</vt:lpstr>
      <vt:lpstr>人際互動品質決定自我的幸福感-樸克牌記憶大賽</vt:lpstr>
      <vt:lpstr>人際互動品質決定自我的幸福感-幸福金星反饋</vt:lpstr>
      <vt:lpstr>討論課外實踐課程的點子</vt:lpstr>
      <vt:lpstr>個人課程心得書寫(發現、啟發、詮譯)</vt:lpstr>
      <vt:lpstr>個人課程心得書寫(發現、啟發、詮譯)</vt:lpstr>
      <vt:lpstr>課程結束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hope</dc:creator>
  <cp:lastModifiedBy>kaohsiung</cp:lastModifiedBy>
  <cp:revision>32</cp:revision>
  <dcterms:created xsi:type="dcterms:W3CDTF">2024-08-08T11:58:55Z</dcterms:created>
  <dcterms:modified xsi:type="dcterms:W3CDTF">2024-08-08T11:58:55Z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2052-11.1.0.11719</vt:lpwstr>
  </property>
  <property fmtid="{D5CDD505-2E9C-101B-9397-08002B2CF9AE}" pid="3" name="ICV">
    <vt:lpwstr/>
  </property>
</Properties>
</file>